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464" r:id="rId3"/>
    <p:sldId id="465" r:id="rId4"/>
    <p:sldId id="466" r:id="rId5"/>
    <p:sldId id="467" r:id="rId6"/>
    <p:sldId id="472" r:id="rId7"/>
    <p:sldId id="468" r:id="rId8"/>
    <p:sldId id="469" r:id="rId9"/>
    <p:sldId id="470" r:id="rId10"/>
    <p:sldId id="461" r:id="rId11"/>
    <p:sldId id="471" r:id="rId12"/>
    <p:sldId id="40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FFCC00"/>
    <a:srgbClr val="CBB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ontent.onliner.by/news/2016/02/original_size/47600f21141761a59571ed6315cdde5a.jpg" TargetMode="External"/><Relationship Id="rId13" Type="http://schemas.openxmlformats.org/officeDocument/2006/relationships/hyperlink" Target="https://www.productionparadise.com/newsletters/311/photos/31244/web_original/kat-hebbes.jpg" TargetMode="External"/><Relationship Id="rId18" Type="http://schemas.openxmlformats.org/officeDocument/2006/relationships/hyperlink" Target="https://multi-admin.ru/mediabank_blog/11/6745/9cb8f01762928c1934eb88cb5bc660b8.jpg" TargetMode="External"/><Relationship Id="rId3" Type="http://schemas.openxmlformats.org/officeDocument/2006/relationships/hyperlink" Target="https://minsk.business/netcat_files/Image/shema-metro-minska-full.jpg" TargetMode="External"/><Relationship Id="rId7" Type="http://schemas.openxmlformats.org/officeDocument/2006/relationships/hyperlink" Target="https://avatars.dzeninfra.ru/get-zen_doc/271828/pub_669fc7278ddc0f1a2c69d6f3_669fc7388ddc0f1a2c69debb/scale_1200" TargetMode="External"/><Relationship Id="rId12" Type="http://schemas.openxmlformats.org/officeDocument/2006/relationships/hyperlink" Target="https://upload.wikimedia.org/wikipedia/commons/2/25/Rumyantsevo_-_Salarievo_tunnel_4.jpg" TargetMode="External"/><Relationship Id="rId17" Type="http://schemas.openxmlformats.org/officeDocument/2006/relationships/hyperlink" Target="https://sun9-74.userapi.com/impg/2c6HvYXYsFPJOGvY2iUoIgeSTg-jkecVEnqqFg/_-VjeJ2WTFk.jpg?size=604x366&amp;quality=95&amp;sign=5eba07747f3682285bc51ea2465bc3f0&amp;type=album" TargetMode="External"/><Relationship Id="rId2" Type="http://schemas.openxmlformats.org/officeDocument/2006/relationships/hyperlink" Target="https://smartpress.by/upload/resize_cache/iblock/848/lxlpjnnzsdpvtseguauk1l300n023io4/1200_630_1/Metro-Nemina.jpg" TargetMode="External"/><Relationship Id="rId16" Type="http://schemas.openxmlformats.org/officeDocument/2006/relationships/hyperlink" Target="https://avatars.mds.yandex.net/i?id=b7b976ec271378d052fff65e030c0de2_l-5602641-images-thumbs&amp;ref=rim&amp;n=13&amp;w=1000&amp;h=14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larus24.by/upload/dev2fun_opengraph/c21/g9k5lays0vwh4o8s9sby2s3fgct7e5x3.jpg" TargetMode="External"/><Relationship Id="rId11" Type="http://schemas.openxmlformats.org/officeDocument/2006/relationships/hyperlink" Target="https://img.buzzfeed.com/buzzfeed-static/static/2017-06/21/10/asset/buzzfeed-prod-fastlane-01/sub-buzz-3433-1498054066-1.jpg" TargetMode="External"/><Relationship Id="rId5" Type="http://schemas.openxmlformats.org/officeDocument/2006/relationships/hyperlink" Target="https://content.onliner.by/news/2016/02/original_size/74707eaf80a2d8403551c9a55d08a173.jpg" TargetMode="External"/><Relationship Id="rId15" Type="http://schemas.openxmlformats.org/officeDocument/2006/relationships/hyperlink" Target="https://avatars.mds.yandex.net/i?id=a71303b6e2aa4983f9977b09f08f6956_l-5228520-images-thumbs&amp;ref=rim&amp;n=13&amp;w=1000&amp;h=1413" TargetMode="External"/><Relationship Id="rId10" Type="http://schemas.openxmlformats.org/officeDocument/2006/relationships/hyperlink" Target="https://t.mos.ru/common/upload/img/b21eb3b3f269d8e64924be5e94a07715/559611c46479443c9f97992dfeb8553f.jpeg" TargetMode="External"/><Relationship Id="rId4" Type="http://schemas.openxmlformats.org/officeDocument/2006/relationships/hyperlink" Target="https://cf2.ppt-online.org/files2/slide/z/ZgFxioa2js9LcCzRDkWvQINOpml1wPbMTy4U7Bhn6/slide-3.jpg" TargetMode="External"/><Relationship Id="rId9" Type="http://schemas.openxmlformats.org/officeDocument/2006/relationships/hyperlink" Target="https://img.belta.by/uploads/lotus/news/000023_598E6585223FA76C432580220040C9D2_614736.jpg" TargetMode="External"/><Relationship Id="rId14" Type="http://schemas.openxmlformats.org/officeDocument/2006/relationships/hyperlink" Target="https://i.pinimg.com/originals/f0/5c/4c/f05c4c57908c1d73e35020a7c5057dac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2143140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Асновы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моўнай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культуры, 3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7200" dirty="0">
              <a:solidFill>
                <a:srgbClr val="FFCC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324880" cy="30231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be-BY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Тэма 34.</a:t>
            </a:r>
          </a:p>
          <a:p>
            <a:pPr algn="ctr"/>
            <a:r>
              <a:rPr lang="be-BY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be-BY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адземная дарога</a:t>
            </a:r>
            <a:endParaRPr lang="be-BY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e-BY" sz="1500" dirty="0"/>
          </a:p>
          <a:p>
            <a:r>
              <a:rPr lang="be-BY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Падрыхтавала: </a:t>
            </a:r>
          </a:p>
          <a:p>
            <a:r>
              <a:rPr lang="be-BY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Кралько Іна Францаўна</a:t>
            </a:r>
            <a:r>
              <a:rPr lang="be-BY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be-BY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 вышэйшай катэгорыі</a:t>
            </a:r>
          </a:p>
          <a:p>
            <a:r>
              <a:rPr lang="be-BY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Заслаўскай СШ № 2 імя М. К. Пуцейкі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936104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>
                <a:latin typeface="Arial" panose="020B0604020202020204" pitchFamily="34" charset="0"/>
                <a:cs typeface="Arial" panose="020B0604020202020204" pitchFamily="34" charset="0"/>
              </a:rPr>
              <a:t>Работа  з  фразеалагізмамі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1601416"/>
            <a:ext cx="8856984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e-BY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Бачыць на тры метры пад зямлёй.</a:t>
            </a:r>
          </a:p>
          <a:p>
            <a:pPr marL="0" indent="0">
              <a:buNone/>
            </a:pPr>
            <a:endParaRPr lang="be-BY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e-BY" sz="32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be-BY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(Вызначацца вялікай праніклівасцю, празорлівасцю.)</a:t>
            </a:r>
            <a:endParaRPr lang="be-BY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e-BY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Блытацца пад нагамі.</a:t>
            </a:r>
          </a:p>
          <a:p>
            <a:pPr marL="0" indent="0">
              <a:buNone/>
            </a:pPr>
            <a:endParaRPr lang="be-BY" sz="32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(Замінаць, перашкаджаць таму, </a:t>
            </a:r>
            <a:br>
              <a:rPr lang="be-BY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кім знаходзішся побач.)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86" y="2060848"/>
            <a:ext cx="2880321" cy="126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icture background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09" l="1689" r="79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0" r="26884" b="7520"/>
          <a:stretch/>
        </p:blipFill>
        <p:spPr bwMode="auto">
          <a:xfrm>
            <a:off x="6245486" y="4337720"/>
            <a:ext cx="2880320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13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Эскалатар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6336704" cy="280831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 вагон адкрыў нам дзверы,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горад лесвіца вядзе.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сваім вачам не верым: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Усе стаяць — яна ідзе!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3933056"/>
            <a:ext cx="4536504" cy="292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17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8563" y="1052736"/>
            <a:ext cx="8786874" cy="2592288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Дзе з’явілася першая лінія метрапалітэна?</a:t>
            </a:r>
            <a:endParaRPr lang="be-B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Чаму метрапалітэн будуюць толькі ў буйных гарадах?</a:t>
            </a:r>
            <a:endParaRPr lang="be-B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Людзі якіх прафесій патрэбныя ў метро?</a:t>
            </a:r>
          </a:p>
          <a:p>
            <a:pPr marL="514350" indent="-514350" algn="just">
              <a:buAutoNum type="arabicPeriod"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Якія важныя правілы паводзін у метро вы запомнілі?</a:t>
            </a:r>
            <a:endParaRPr lang="be-B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Содержимое 5">
            <a:extLst>
              <a:ext uri="{FF2B5EF4-FFF2-40B4-BE49-F238E27FC236}">
                <a16:creationId xmlns="" xmlns:a16="http://schemas.microsoft.com/office/drawing/2014/main" id="{95CFDA70-D41F-E31D-6A9B-7B6718A1E4D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857628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be-BY" sz="4400" b="1" dirty="0">
                <a:latin typeface="Arial" panose="020B0604020202020204" pitchFamily="34" charset="0"/>
                <a:cs typeface="Arial" panose="020B0604020202020204" pitchFamily="34" charset="0"/>
              </a:rPr>
              <a:t>Спіс  выкарыстаных  крыніц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39" y="1124744"/>
            <a:ext cx="8501122" cy="5429288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be-BY" sz="1100" dirty="0">
                <a:latin typeface="Times New Roman" pitchFamily="18" charset="0"/>
                <a:cs typeface="Times New Roman" pitchFamily="18" charset="0"/>
              </a:rPr>
              <a:t>Асновы моўнай культуры: 3-і клас : планы-канспекты факультатыўных заняткаў для настаўнікаў устаноў агул. сярэд. адукацыі </a:t>
            </a:r>
            <a:r>
              <a:rPr lang="be-BY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11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be-BY" sz="1100" dirty="0">
                <a:latin typeface="Times New Roman" pitchFamily="18" charset="0"/>
                <a:cs typeface="Times New Roman" pitchFamily="18" charset="0"/>
              </a:rPr>
              <a:t>беларус. </a:t>
            </a:r>
            <a:r>
              <a:rPr lang="be-BY" sz="11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be-BY" sz="1100" dirty="0">
                <a:latin typeface="Times New Roman" pitchFamily="18" charset="0"/>
                <a:cs typeface="Times New Roman" pitchFamily="18" charset="0"/>
              </a:rPr>
              <a:t>рус. мовамі навучання / Т. Ю. Аброськіна. — Мінск : Сэр-Віт, 2023. — 104 с.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be-BY" sz="1100" dirty="0">
                <a:latin typeface="Times New Roman" pitchFamily="18" charset="0"/>
                <a:cs typeface="Times New Roman" pitchFamily="18" charset="0"/>
              </a:rPr>
              <a:t>Асновы моўнай культуры: 3-і клас: рабочы сшытак : дапаможнік па факультатыўных занятках для вучняў устаноў агул. сярэд. адукацыі з беларус</a:t>
            </a:r>
            <a:r>
              <a:rPr lang="be-BY" sz="1100" dirty="0" smtClean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be-BY" sz="1100" dirty="0">
                <a:latin typeface="Times New Roman" pitchFamily="18" charset="0"/>
                <a:cs typeface="Times New Roman" pitchFamily="18" charset="0"/>
              </a:rPr>
              <a:t>рус. мовамі навучання / Т. Ю. Аброськіна. — Мінск : Сэр-Віт, 2023. — 72 с.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https://smartpress.by/upload/resize_cache/iblock/848/lxlpjnnzsdpvtseguauk1l300n023io4/1200_630_1/Metro-Nemina.jpg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26.03.2025).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https://minsk.business/netcat_files/Image/shema-metro-minska-full.jpg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26.03.2025).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https://cf2.ppt-online.org/files2/slide/z/ZgFxioa2js9LcCzRDkWvQINOpml1wPbMTy4U7Bhn6/slide-3.jpg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26.03.2025).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https://content.onliner.by/news/2016/02/original_size/74707eaf80a2d8403551c9a55d08a173.jpg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https://belarus24.by/upload/dev2fun_opengraph/c21/g9k5lays0vwh4o8s9sby2s3fgct7e5x3.jpg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https://avatars.dzeninfra.ru/get-zen_doc/271828/pub_669fc7278ddc0f1a2c69d6f3_669fc7388ddc0f1a2c69debb/scale_1200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https://content.onliner.by/news/2016/02/original_size/47600f21141761a59571ed6315cdde5a.jpg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https://img.belta.by/uploads/lotus/news/000023_598E6585223FA76C432580220040C9D2_614736.jpg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https://t.mos.ru/common/upload/img/b21eb3b3f269d8e64924be5e94a07715/559611c46479443c9f97992dfeb8553f.jpeg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 https://img.buzzfeed.com/buzzfeed-static/static/2017-06/21/10/asset/buzzfeed-prod-fastlane-01/sub-buzz-3433-1498054066-1.jpg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https://upload.wikimedia.org/wikipedia/commons/2/25/Rumyantsevo_-_Salarievo_tunnel_4.jpg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https://www.productionparadise.com/newsletters/311/photos/31244/web_original/kat-hebbes.jpg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https://i.pinimg.com/originals/f0/5c/4c/f05c4c57908c1d73e35020a7c5057dac.jpg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https://avatars.mds.yandex.net/i?id=a71303b6e2aa4983f9977b09f08f6956_l-5228520-images-thumbs&amp;ref=rim&amp;n=13&amp;w=1000&amp;h=1413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26.03.2025).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https://avatars.mds.yandex.net/i?id=b7b976ec271378d052fff65e030c0de2_l-5602641-images-thumbs&amp;ref=rim&amp;n=13&amp;w=1000&amp;h=1412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tbgazeta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wp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/2019/09/3.-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dym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vagone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metro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jpg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://sun9-74.userapi.com/impg/2c6HvYXYsFPJOGvY2iUoIgeSTg-jkecVEnqqFg/_-VjeJ2WTFk.jpg?size=604x366&amp;quality=95&amp;sign=5eba07747f3682285bc51ea2465bc3f0&amp;type=album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https://multi-admin.ru/mediabank_blog/11/6745/9cb8f01762928c1934eb88cb5bc660b8.jpg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Успамінаем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Чым карысны чыгуначны транспарт?</a:t>
            </a:r>
          </a:p>
          <a:p>
            <a:pPr marL="514350" indent="-514350" algn="just">
              <a:buAutoNum type="arabicPeriod"/>
            </a:pP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Якімі машынамі зараз замененыя паравозы?</a:t>
            </a:r>
          </a:p>
          <a:p>
            <a:pPr marL="514350" indent="-514350" algn="just">
              <a:buAutoNum type="arabicPeriod"/>
            </a:pP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існуюць паравозы зараз?</a:t>
            </a:r>
          </a:p>
          <a:p>
            <a:pPr marL="514350" indent="-514350" algn="just">
              <a:buAutoNum type="arabicPeriod"/>
            </a:pP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Людзі якіх прафесій працуюць на чыгунцы?</a:t>
            </a:r>
          </a:p>
          <a:p>
            <a:pPr marL="514350" indent="-514350" algn="just">
              <a:buAutoNum type="arabicPeriod"/>
            </a:pP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Якія важныя правілы паводзін на чыгунцы вы запомнілі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e-B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540060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7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be-BY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Падземная дарога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6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Хуткі транспарт гарадскі,</a:t>
            </a:r>
          </a:p>
          <a:p>
            <a:pPr marL="0" indent="0"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 адметны ён такі!</a:t>
            </a:r>
          </a:p>
          <a:p>
            <a:pPr marL="0" indent="0"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 зямлёй вагоны коціць,</a:t>
            </a:r>
          </a:p>
          <a:p>
            <a:pPr marL="0" indent="0"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Месца ўсім даехаць хопіць.</a:t>
            </a:r>
          </a:p>
          <a:p>
            <a:pPr marL="0" indent="0">
              <a:buNone/>
            </a:pPr>
            <a:r>
              <a:rPr lang="be-BY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(Метро.) 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46" y="4293096"/>
            <a:ext cx="4642954" cy="2564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0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Гісторыя метро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58215"/>
            <a:ext cx="8229600" cy="4839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e-BY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be-BY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Лондан, </a:t>
            </a:r>
            <a:r>
              <a:rPr lang="be-BY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10 студзеня 1863 г. </a:t>
            </a:r>
            <a:endParaRPr lang="be-BY" sz="3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>
              <a:latin typeface="+mj-lt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t="2557" r="37935" b="2829"/>
          <a:stretch/>
        </p:blipFill>
        <p:spPr bwMode="auto">
          <a:xfrm>
            <a:off x="2208" y="2348880"/>
            <a:ext cx="4444235" cy="3746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58" y="3645024"/>
            <a:ext cx="4650542" cy="3212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8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Будаўніцтва метро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1268059"/>
            <a:ext cx="4638181" cy="299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22" y="1268059"/>
            <a:ext cx="4533326" cy="299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" y="4260180"/>
            <a:ext cx="4633867" cy="259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22" y="4260178"/>
            <a:ext cx="4533326" cy="2597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be-BY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ізкультхвілінка 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Паравоз крычыць: «Ду-ду!</a:t>
            </a:r>
          </a:p>
          <a:p>
            <a:pPr>
              <a:buNone/>
            </a:pP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іду, іду, іду».</a:t>
            </a:r>
          </a:p>
          <a:p>
            <a:pPr>
              <a:buNone/>
            </a:pP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Колы весела бягуць,</a:t>
            </a:r>
          </a:p>
          <a:p>
            <a:pPr>
              <a:buNone/>
            </a:pP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Колы песеньку пяюць: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Чах-чах-чах, чух-чух-чух,</a:t>
            </a:r>
          </a:p>
          <a:p>
            <a:pPr>
              <a:buNone/>
            </a:pP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Ш-ш-ш, у-у-у!</a:t>
            </a:r>
          </a:p>
          <a:p>
            <a:pPr>
              <a:buNone/>
            </a:pP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Прыехалі!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Слоўнікавая работа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4481476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Машыніст электрацягніка</a:t>
            </a:r>
          </a:p>
          <a:p>
            <a:pPr marL="0" indent="0">
              <a:buNone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Інспектар службы бяспекі</a:t>
            </a:r>
          </a:p>
          <a:p>
            <a:pPr marL="0" indent="0">
              <a:buNone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Касір</a:t>
            </a:r>
          </a:p>
          <a:p>
            <a:pPr marL="0" indent="0">
              <a:buNone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Дзяжурны па станцыі</a:t>
            </a:r>
          </a:p>
          <a:p>
            <a:pPr marL="0" indent="0">
              <a:buNone/>
            </a:pPr>
            <a:r>
              <a:rPr lang="be-BY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Электраманцёр</a:t>
            </a:r>
          </a:p>
          <a:p>
            <a:pPr marL="0" indent="0">
              <a:buNone/>
            </a:pPr>
            <a:r>
              <a:rPr lang="be-BY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Слесар-электрык</a:t>
            </a:r>
          </a:p>
          <a:p>
            <a:pPr marL="0" indent="0">
              <a:buNone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Электрамеханік</a:t>
            </a:r>
          </a:p>
          <a:p>
            <a:pPr marL="0" indent="0">
              <a:buNone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Фельчар</a:t>
            </a:r>
          </a:p>
          <a:p>
            <a:pPr marL="0" indent="0">
              <a:buNone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Прыбіральшчык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89" y="1659414"/>
            <a:ext cx="4483012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88" y="4174014"/>
            <a:ext cx="4483011" cy="2683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3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9001000" cy="626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0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Правілы паводзін у метро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16819" r="51448" b="7768"/>
          <a:stretch/>
        </p:blipFill>
        <p:spPr bwMode="auto">
          <a:xfrm>
            <a:off x="170889" y="1558937"/>
            <a:ext cx="2672919" cy="5110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Picture backgroun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27489" r="55282" b="9318"/>
          <a:stretch/>
        </p:blipFill>
        <p:spPr bwMode="auto">
          <a:xfrm>
            <a:off x="2807804" y="1558936"/>
            <a:ext cx="2520280" cy="50949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Picture backgroun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38225" r="4105" b="9633"/>
          <a:stretch/>
        </p:blipFill>
        <p:spPr bwMode="auto">
          <a:xfrm>
            <a:off x="5292080" y="1535899"/>
            <a:ext cx="3419475" cy="2676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Picture background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4772" r="3659" b="13450"/>
          <a:stretch/>
        </p:blipFill>
        <p:spPr bwMode="auto">
          <a:xfrm>
            <a:off x="0" y="1525307"/>
            <a:ext cx="9144000" cy="53326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701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5672</TotalTime>
  <Words>256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Асновы моўнай культуры, 3 клас</vt:lpstr>
      <vt:lpstr>Успамінаем</vt:lpstr>
      <vt:lpstr>Падземная дарога</vt:lpstr>
      <vt:lpstr>Гісторыя метро</vt:lpstr>
      <vt:lpstr>Будаўніцтва метро</vt:lpstr>
      <vt:lpstr>Фізкультхвілінка </vt:lpstr>
      <vt:lpstr>Слоўнікавая работа</vt:lpstr>
      <vt:lpstr>Презентация PowerPoint</vt:lpstr>
      <vt:lpstr>Правілы паводзін у метро</vt:lpstr>
      <vt:lpstr>Работа  з  фразеалагізмамі</vt:lpstr>
      <vt:lpstr>Эскалатар</vt:lpstr>
      <vt:lpstr>Презентация PowerPoint</vt:lpstr>
      <vt:lpstr>Спіс  выкарыстаных  крыніц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Яна Капуста</cp:lastModifiedBy>
  <cp:revision>626</cp:revision>
  <dcterms:created xsi:type="dcterms:W3CDTF">2024-06-18T15:25:29Z</dcterms:created>
  <dcterms:modified xsi:type="dcterms:W3CDTF">2025-04-17T11:10:46Z</dcterms:modified>
</cp:coreProperties>
</file>